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841" r:id="rId2"/>
    <p:sldId id="312" r:id="rId3"/>
    <p:sldId id="840" r:id="rId4"/>
    <p:sldId id="839" r:id="rId5"/>
    <p:sldId id="838" r:id="rId6"/>
    <p:sldId id="369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90"/>
  </p:normalViewPr>
  <p:slideViewPr>
    <p:cSldViewPr snapToGrid="0" snapToObjects="1">
      <p:cViewPr varScale="1">
        <p:scale>
          <a:sx n="76" d="100"/>
          <a:sy n="76" d="100"/>
        </p:scale>
        <p:origin x="216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EB1D5-FBA9-734A-A63F-1E7D8ECED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85395-ADC0-F34E-B30F-3CF26118A4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E5DAB-FE83-DC47-8313-D17DEE80E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9C98-D13E-8545-85B8-30A69636E125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9C11C-C748-6D44-A20A-7803CA41D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06109-1297-9547-8BEF-E7965501A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3B14-58CA-6D40-8433-119C3560E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25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1FE25-A4B8-B340-99ED-7DA0298E4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6603C1-C8C5-FB4E-B42C-BC2B435AC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B94D7-98AF-D747-A0CB-4974FA012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9C98-D13E-8545-85B8-30A69636E125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0C3F0-221B-174E-A061-013F7A4FD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0967E-0CB4-6E4F-8B2A-3444813DF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3B14-58CA-6D40-8433-119C3560E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825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149287-C1A7-AC45-96B4-49AA102475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902D4D-6A06-7E41-867C-98419AF955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E9AE5-694E-4C4E-BD82-C40F73705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9C98-D13E-8545-85B8-30A69636E125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E32FD-57A7-2642-B5A9-8AB4DDEFA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85920A-AA4A-304C-951A-14157D1C9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3B14-58CA-6D40-8433-119C3560E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7443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23853" y="1028700"/>
            <a:ext cx="11563349" cy="4914900"/>
          </a:xfrm>
        </p:spPr>
        <p:txBody>
          <a:bodyPr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63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1282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21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35A35-20F2-1047-898A-7F52A5B41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092DF-ED8C-B349-82FC-C077E7653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DE761-4399-CF40-83A9-DE25934D4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9C98-D13E-8545-85B8-30A69636E125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6C238-910F-6F4E-8EC6-4ABBEE4B6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AF889-7BA0-4441-8F9C-F02E8B08E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3B14-58CA-6D40-8433-119C3560E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02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4D0F4-4165-8441-8742-8DF698737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DE832-B268-0843-95A5-835904F51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76BC2-30BA-EB4A-B99A-2AA47774F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9C98-D13E-8545-85B8-30A69636E125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4083A-7E19-334A-A10E-60CD0793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2CD7C-C208-2648-BCA8-5C7625610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3B14-58CA-6D40-8433-119C3560E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4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89358-AC60-8149-8440-8D73E6C1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9B20F-6BAE-A641-8E13-FB7845294D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3B842-DFC9-D04D-B77A-F506317A19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3F2FA0-3472-CD46-8DBD-62C5D9043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9C98-D13E-8545-85B8-30A69636E125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2C44A-E689-E547-B577-95CBA103F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E2B7F-18D1-B048-98E9-EF9D98036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3B14-58CA-6D40-8433-119C3560E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49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B6D50-12C9-1D40-8E92-B94A7D8F7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109C9-ABC4-8145-BE18-6E620EADB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D5C9D0-FE82-FB4E-BDF4-78693CEAB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739794-5607-3046-A965-14AF6C7F50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206EED-2E52-D449-85CF-3F8629EB47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ED8ABD-D821-4D47-B7EF-B4772E97E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9C98-D13E-8545-85B8-30A69636E125}" type="datetimeFigureOut">
              <a:rPr lang="en-US" smtClean="0"/>
              <a:t>5/20/19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793526-7396-254A-8029-17116914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B40600-C8B6-1F44-B637-0F5FA7F22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3B14-58CA-6D40-8433-119C3560E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5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2044A-97EB-8645-B766-007EAA8E4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466435-4BAB-7447-8BF2-52E53A80E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9C98-D13E-8545-85B8-30A69636E125}" type="datetimeFigureOut">
              <a:rPr lang="en-US" smtClean="0"/>
              <a:t>5/20/19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F672AF-4108-A34D-96B3-23503FF9B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893BD-9565-454D-BE3C-9015BB13E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3B14-58CA-6D40-8433-119C3560E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98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E66B6E-66C7-634F-91ED-9FE1B1F8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9C98-D13E-8545-85B8-30A69636E125}" type="datetimeFigureOut">
              <a:rPr lang="en-US" smtClean="0"/>
              <a:t>5/20/19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EC0A8B-2FF0-2E48-92B3-F582EB3ED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E3A31-0D4E-D948-B8A7-33E1B31DD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3B14-58CA-6D40-8433-119C3560E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2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82BFC-DCE3-4947-A880-E2BA33032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E1B7F-4695-E142-98CA-D77DD59ED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DB9DBA-A3EA-C54D-8BE3-DDEF536E65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B633E-B64D-514C-9EC1-B4C553EB6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9C98-D13E-8545-85B8-30A69636E125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2B4C5-BBD0-FE48-B960-4C2457AB2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3865A5-2B32-A24E-8932-6B65123F1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3B14-58CA-6D40-8433-119C3560E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37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DB4F4-C11C-AB43-9A26-ECBF7A216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167B33-BECC-4743-9BA4-7CED66399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00F2A4-848A-DC4C-9BEF-CFEC1F405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DDFE55-FD6A-2047-B3BA-CA83EFECE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9C98-D13E-8545-85B8-30A69636E125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1F4383-6ED0-1E45-8A25-E8EB52655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E7175F-736D-DB40-A0A0-700CC1E46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3B14-58CA-6D40-8433-119C3560E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868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24A347-1D45-DA48-B2A3-E545A5FE1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0FF6F-7429-DE46-BAD4-10B5046D2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EE4AA-D7BF-7042-9F0A-F25D2B5AC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39C98-D13E-8545-85B8-30A69636E125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AF581-688C-6F4D-941B-3FE4D82C32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307BF-EBA8-D343-9E84-8ED0F99A69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03B14-58CA-6D40-8433-119C3560E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547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23F3F-7CD5-7C47-8ED8-7DEFED812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0"/>
            <a:ext cx="10515600" cy="2852737"/>
          </a:xfrm>
        </p:spPr>
        <p:txBody>
          <a:bodyPr>
            <a:normAutofit/>
          </a:bodyPr>
          <a:lstStyle/>
          <a:p>
            <a:r>
              <a:rPr lang="de-DE" b="1" dirty="0"/>
              <a:t>Streaming </a:t>
            </a:r>
            <a:r>
              <a:rPr lang="de-DE" b="1" dirty="0" err="1"/>
              <a:t>Machine</a:t>
            </a:r>
            <a:r>
              <a:rPr lang="de-DE" b="1" dirty="0"/>
              <a:t> Learning </a:t>
            </a:r>
            <a:r>
              <a:rPr lang="de-DE" b="1" dirty="0" err="1"/>
              <a:t>from</a:t>
            </a:r>
            <a:r>
              <a:rPr lang="de-DE" b="1" dirty="0"/>
              <a:t> </a:t>
            </a:r>
            <a:r>
              <a:rPr lang="de-DE" b="1" dirty="0" err="1"/>
              <a:t>IoT</a:t>
            </a:r>
            <a:r>
              <a:rPr lang="de-DE" b="1" dirty="0"/>
              <a:t> Devices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HiveMQ</a:t>
            </a:r>
            <a:r>
              <a:rPr lang="de-DE" b="1" dirty="0"/>
              <a:t>, Apache Kafka </a:t>
            </a:r>
            <a:r>
              <a:rPr lang="de-DE" b="1" dirty="0" err="1"/>
              <a:t>and</a:t>
            </a:r>
            <a:r>
              <a:rPr lang="de-DE" b="1" dirty="0"/>
              <a:t> </a:t>
            </a:r>
            <a:r>
              <a:rPr lang="de-DE" b="1" dirty="0" err="1"/>
              <a:t>TensorFLow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A5D7F53-9F2A-A14D-9464-B348D2A97919}"/>
              </a:ext>
            </a:extLst>
          </p:cNvPr>
          <p:cNvSpPr txBox="1">
            <a:spLocks/>
          </p:cNvSpPr>
          <p:nvPr/>
        </p:nvSpPr>
        <p:spPr>
          <a:xfrm>
            <a:off x="831850" y="3429000"/>
            <a:ext cx="8386082" cy="3259667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4000" b="1" dirty="0">
                <a:solidFill>
                  <a:schemeClr val="accent2"/>
                </a:solidFill>
              </a:rPr>
              <a:t>Kai Waehner</a:t>
            </a:r>
          </a:p>
          <a:p>
            <a:r>
              <a:rPr lang="de-DE" sz="2400" dirty="0">
                <a:solidFill>
                  <a:schemeClr val="accent2"/>
                </a:solidFill>
              </a:rPr>
              <a:t>Technology Evangelist</a:t>
            </a:r>
          </a:p>
          <a:p>
            <a:r>
              <a:rPr lang="de-DE" sz="2400" dirty="0" err="1">
                <a:solidFill>
                  <a:schemeClr val="accent2"/>
                </a:solidFill>
              </a:rPr>
              <a:t>kontakt@kai-waehner.de</a:t>
            </a:r>
            <a:endParaRPr lang="de-DE" sz="2400" dirty="0">
              <a:solidFill>
                <a:schemeClr val="accent2"/>
              </a:solidFill>
            </a:endParaRPr>
          </a:p>
          <a:p>
            <a:r>
              <a:rPr lang="de-DE" sz="2400" dirty="0">
                <a:solidFill>
                  <a:schemeClr val="accent2"/>
                </a:solidFill>
              </a:rPr>
              <a:t>LinkedIn</a:t>
            </a:r>
          </a:p>
          <a:p>
            <a:r>
              <a:rPr lang="de-DE" sz="2400" dirty="0">
                <a:solidFill>
                  <a:schemeClr val="accent2"/>
                </a:solidFill>
              </a:rPr>
              <a:t>@</a:t>
            </a:r>
            <a:r>
              <a:rPr lang="de-DE" sz="2400" dirty="0" err="1">
                <a:solidFill>
                  <a:schemeClr val="accent2"/>
                </a:solidFill>
              </a:rPr>
              <a:t>KaiWaehner</a:t>
            </a:r>
            <a:endParaRPr lang="de-DE" sz="2400" dirty="0">
              <a:solidFill>
                <a:schemeClr val="accent2"/>
              </a:solidFill>
            </a:endParaRPr>
          </a:p>
          <a:p>
            <a:r>
              <a:rPr lang="de-DE" sz="2400" dirty="0" err="1">
                <a:solidFill>
                  <a:schemeClr val="accent2"/>
                </a:solidFill>
              </a:rPr>
              <a:t>www.confluent.io</a:t>
            </a:r>
            <a:endParaRPr lang="de-DE" sz="2400" dirty="0">
              <a:solidFill>
                <a:schemeClr val="accent2"/>
              </a:solidFill>
            </a:endParaRPr>
          </a:p>
          <a:p>
            <a:r>
              <a:rPr lang="de-DE" sz="2400" dirty="0" err="1">
                <a:solidFill>
                  <a:schemeClr val="accent2"/>
                </a:solidFill>
              </a:rPr>
              <a:t>www.kai-waehner.de</a:t>
            </a:r>
            <a:endParaRPr lang="de-DE" sz="2400" dirty="0">
              <a:solidFill>
                <a:schemeClr val="accent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EC29F3-7FED-F247-8F4B-C02D41F81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334" y="3776773"/>
            <a:ext cx="2028527" cy="252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48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9"/>
          <p:cNvSpPr/>
          <p:nvPr/>
        </p:nvSpPr>
        <p:spPr>
          <a:xfrm>
            <a:off x="461541" y="2023988"/>
            <a:ext cx="8266400" cy="1068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Shape 110"/>
          <p:cNvSpPr/>
          <p:nvPr/>
        </p:nvSpPr>
        <p:spPr>
          <a:xfrm>
            <a:off x="4115173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" name="Shape 111"/>
          <p:cNvSpPr/>
          <p:nvPr/>
        </p:nvSpPr>
        <p:spPr>
          <a:xfrm>
            <a:off x="4619846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" name="Shape 112"/>
          <p:cNvSpPr/>
          <p:nvPr/>
        </p:nvSpPr>
        <p:spPr>
          <a:xfrm>
            <a:off x="5124521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" name="Shape 113"/>
          <p:cNvSpPr/>
          <p:nvPr/>
        </p:nvSpPr>
        <p:spPr>
          <a:xfrm>
            <a:off x="5629196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" name="Shape 114"/>
          <p:cNvSpPr/>
          <p:nvPr/>
        </p:nvSpPr>
        <p:spPr>
          <a:xfrm>
            <a:off x="6133869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" name="Shape 115"/>
          <p:cNvSpPr/>
          <p:nvPr/>
        </p:nvSpPr>
        <p:spPr>
          <a:xfrm>
            <a:off x="6638544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" name="Shape 116"/>
          <p:cNvSpPr/>
          <p:nvPr/>
        </p:nvSpPr>
        <p:spPr>
          <a:xfrm>
            <a:off x="7143218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" name="Shape 117"/>
          <p:cNvSpPr/>
          <p:nvPr/>
        </p:nvSpPr>
        <p:spPr>
          <a:xfrm>
            <a:off x="7647892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" name="Shape 118"/>
          <p:cNvSpPr/>
          <p:nvPr/>
        </p:nvSpPr>
        <p:spPr>
          <a:xfrm>
            <a:off x="8152566" y="2126882"/>
            <a:ext cx="437200" cy="8624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13" name="Shape 119"/>
          <p:cNvCxnSpPr/>
          <p:nvPr/>
        </p:nvCxnSpPr>
        <p:spPr>
          <a:xfrm>
            <a:off x="435723" y="1652479"/>
            <a:ext cx="93976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14" name="Shape 120"/>
          <p:cNvSpPr txBox="1"/>
          <p:nvPr/>
        </p:nvSpPr>
        <p:spPr>
          <a:xfrm>
            <a:off x="777550" y="911691"/>
            <a:ext cx="70664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/>
            <a:r>
              <a:rPr lang="en" sz="2500">
                <a:latin typeface="Roboto" charset="0"/>
                <a:ea typeface="Roboto" charset="0"/>
                <a:cs typeface="Roboto" charset="0"/>
                <a:sym typeface="Roboto"/>
              </a:rPr>
              <a:t>Time</a:t>
            </a:r>
            <a:endParaRPr sz="2500" dirty="0">
              <a:latin typeface="Roboto" charset="0"/>
              <a:ea typeface="Roboto" charset="0"/>
              <a:cs typeface="Roboto" charset="0"/>
              <a:sym typeface="Roboto"/>
            </a:endParaRPr>
          </a:p>
        </p:txBody>
      </p:sp>
      <p:sp>
        <p:nvSpPr>
          <p:cNvPr id="15" name="Shape 121"/>
          <p:cNvSpPr/>
          <p:nvPr/>
        </p:nvSpPr>
        <p:spPr>
          <a:xfrm>
            <a:off x="9414912" y="2399989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 dirty="0"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16" name="Shape 122"/>
          <p:cNvCxnSpPr/>
          <p:nvPr/>
        </p:nvCxnSpPr>
        <p:spPr>
          <a:xfrm rot="10800000">
            <a:off x="8370912" y="2539589"/>
            <a:ext cx="1044000" cy="291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Shape 123"/>
          <p:cNvSpPr/>
          <p:nvPr/>
        </p:nvSpPr>
        <p:spPr>
          <a:xfrm>
            <a:off x="1591806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8" name="Shape 124"/>
          <p:cNvSpPr/>
          <p:nvPr/>
        </p:nvSpPr>
        <p:spPr>
          <a:xfrm>
            <a:off x="2096480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9" name="Shape 125"/>
          <p:cNvSpPr/>
          <p:nvPr/>
        </p:nvSpPr>
        <p:spPr>
          <a:xfrm>
            <a:off x="2601154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0" name="Shape 126"/>
          <p:cNvSpPr/>
          <p:nvPr/>
        </p:nvSpPr>
        <p:spPr>
          <a:xfrm>
            <a:off x="3105829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1" name="Shape 127"/>
          <p:cNvSpPr/>
          <p:nvPr/>
        </p:nvSpPr>
        <p:spPr>
          <a:xfrm>
            <a:off x="3610502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2" name="Shape 128"/>
          <p:cNvSpPr/>
          <p:nvPr/>
        </p:nvSpPr>
        <p:spPr>
          <a:xfrm>
            <a:off x="1087140" y="21267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3" name="Shape 129"/>
          <p:cNvSpPr/>
          <p:nvPr/>
        </p:nvSpPr>
        <p:spPr>
          <a:xfrm>
            <a:off x="582473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4" name="Shape 130"/>
          <p:cNvSpPr/>
          <p:nvPr/>
        </p:nvSpPr>
        <p:spPr>
          <a:xfrm>
            <a:off x="3436788" y="4500221"/>
            <a:ext cx="1210800" cy="1286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r>
              <a:rPr lang="de-DE" sz="1400" dirty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rPr>
              <a:t>Model B</a:t>
            </a:r>
            <a:endParaRPr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26" name="Shape 132"/>
          <p:cNvCxnSpPr>
            <a:endCxn id="28" idx="0"/>
          </p:cNvCxnSpPr>
          <p:nvPr/>
        </p:nvCxnSpPr>
        <p:spPr>
          <a:xfrm rot="5400000">
            <a:off x="2170824" y="3346614"/>
            <a:ext cx="1510939" cy="796274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" name="Shape 134"/>
          <p:cNvSpPr/>
          <p:nvPr/>
        </p:nvSpPr>
        <p:spPr>
          <a:xfrm>
            <a:off x="1922755" y="4500221"/>
            <a:ext cx="1210800" cy="1286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r>
              <a:rPr lang="de-DE" sz="1400" dirty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rPr>
              <a:t>Model A </a:t>
            </a:r>
            <a:endParaRPr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29" name="Shape 135"/>
          <p:cNvCxnSpPr/>
          <p:nvPr/>
        </p:nvCxnSpPr>
        <p:spPr>
          <a:xfrm rot="5400000">
            <a:off x="3999402" y="3164923"/>
            <a:ext cx="1484227" cy="118609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" name="TextBox 30"/>
          <p:cNvSpPr txBox="1"/>
          <p:nvPr/>
        </p:nvSpPr>
        <p:spPr>
          <a:xfrm>
            <a:off x="9948614" y="2646523"/>
            <a:ext cx="918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Roboto" charset="0"/>
                <a:ea typeface="Roboto" charset="0"/>
                <a:cs typeface="Roboto" charset="0"/>
              </a:rPr>
              <a:t>Producer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32026" y="3140035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" charset="0"/>
                <a:ea typeface="Roboto" charset="0"/>
                <a:cs typeface="Roboto" charset="0"/>
              </a:rPr>
              <a:t>Distributed Commit Log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048" y="4653021"/>
            <a:ext cx="802665" cy="6840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619" y="4653910"/>
            <a:ext cx="802665" cy="6840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TextBox 35"/>
          <p:cNvSpPr txBox="1"/>
          <p:nvPr/>
        </p:nvSpPr>
        <p:spPr>
          <a:xfrm>
            <a:off x="5533507" y="4444558"/>
            <a:ext cx="571125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Roboto" charset="0"/>
                <a:ea typeface="Roboto" charset="0"/>
                <a:cs typeface="Roboto" charset="0"/>
              </a:rPr>
              <a:t>Different models with same data</a:t>
            </a:r>
          </a:p>
          <a:p>
            <a:pPr algn="ctr"/>
            <a:r>
              <a:rPr lang="en-US" sz="2200" dirty="0">
                <a:latin typeface="Roboto" charset="0"/>
                <a:ea typeface="Roboto" charset="0"/>
                <a:cs typeface="Roboto" charset="0"/>
              </a:rPr>
              <a:t>Different ML frameworks</a:t>
            </a:r>
          </a:p>
          <a:p>
            <a:pPr algn="ctr"/>
            <a:r>
              <a:rPr lang="en-US" sz="2200" dirty="0">
                <a:solidFill>
                  <a:schemeClr val="accent2"/>
                </a:solidFill>
                <a:latin typeface="Roboto" charset="0"/>
                <a:ea typeface="Roboto" charset="0"/>
                <a:cs typeface="Roboto" charset="0"/>
              </a:rPr>
              <a:t>No data storage required</a:t>
            </a:r>
          </a:p>
          <a:p>
            <a:pPr algn="ctr"/>
            <a:r>
              <a:rPr lang="en-US" sz="2200" dirty="0" err="1">
                <a:latin typeface="Roboto" charset="0"/>
                <a:ea typeface="Roboto" charset="0"/>
                <a:cs typeface="Roboto" charset="0"/>
              </a:rPr>
              <a:t>AutoML</a:t>
            </a:r>
            <a:r>
              <a:rPr lang="en-US" sz="2200" dirty="0">
                <a:latin typeface="Roboto" charset="0"/>
                <a:ea typeface="Roboto" charset="0"/>
                <a:cs typeface="Roboto" charset="0"/>
              </a:rPr>
              <a:t> compatible</a:t>
            </a:r>
          </a:p>
          <a:p>
            <a:pPr algn="ctr"/>
            <a:r>
              <a:rPr lang="en-US" sz="2200" dirty="0">
                <a:latin typeface="Roboto" charset="0"/>
                <a:ea typeface="Roboto" charset="0"/>
                <a:cs typeface="Roboto" charset="0"/>
              </a:rPr>
              <a:t>A/B testing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044" y="5972039"/>
            <a:ext cx="292419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latin typeface="Roboto" charset="0"/>
                <a:ea typeface="Roboto" charset="0"/>
                <a:cs typeface="Roboto" charset="0"/>
              </a:rPr>
              <a:t>Direct Ingestion with TensorFlow I/O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02" y="3479681"/>
            <a:ext cx="1265415" cy="63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3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9"/>
          <p:cNvSpPr/>
          <p:nvPr/>
        </p:nvSpPr>
        <p:spPr>
          <a:xfrm>
            <a:off x="461541" y="2023988"/>
            <a:ext cx="8266400" cy="1068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Shape 110"/>
          <p:cNvSpPr/>
          <p:nvPr/>
        </p:nvSpPr>
        <p:spPr>
          <a:xfrm>
            <a:off x="4115173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" name="Shape 111"/>
          <p:cNvSpPr/>
          <p:nvPr/>
        </p:nvSpPr>
        <p:spPr>
          <a:xfrm>
            <a:off x="4619846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" name="Shape 112"/>
          <p:cNvSpPr/>
          <p:nvPr/>
        </p:nvSpPr>
        <p:spPr>
          <a:xfrm>
            <a:off x="5124521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" name="Shape 113"/>
          <p:cNvSpPr/>
          <p:nvPr/>
        </p:nvSpPr>
        <p:spPr>
          <a:xfrm>
            <a:off x="5629196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" name="Shape 114"/>
          <p:cNvSpPr/>
          <p:nvPr/>
        </p:nvSpPr>
        <p:spPr>
          <a:xfrm>
            <a:off x="6133869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" name="Shape 115"/>
          <p:cNvSpPr/>
          <p:nvPr/>
        </p:nvSpPr>
        <p:spPr>
          <a:xfrm>
            <a:off x="6638544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" name="Shape 116"/>
          <p:cNvSpPr/>
          <p:nvPr/>
        </p:nvSpPr>
        <p:spPr>
          <a:xfrm>
            <a:off x="7143218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" name="Shape 117"/>
          <p:cNvSpPr/>
          <p:nvPr/>
        </p:nvSpPr>
        <p:spPr>
          <a:xfrm>
            <a:off x="7647892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" name="Shape 118"/>
          <p:cNvSpPr/>
          <p:nvPr/>
        </p:nvSpPr>
        <p:spPr>
          <a:xfrm>
            <a:off x="8152566" y="2126882"/>
            <a:ext cx="437200" cy="8624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13" name="Shape 119"/>
          <p:cNvCxnSpPr/>
          <p:nvPr/>
        </p:nvCxnSpPr>
        <p:spPr>
          <a:xfrm>
            <a:off x="435723" y="1652479"/>
            <a:ext cx="93976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14" name="Shape 120"/>
          <p:cNvSpPr txBox="1"/>
          <p:nvPr/>
        </p:nvSpPr>
        <p:spPr>
          <a:xfrm>
            <a:off x="777550" y="911691"/>
            <a:ext cx="70664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/>
            <a:r>
              <a:rPr lang="en" sz="2500">
                <a:latin typeface="Roboto" charset="0"/>
                <a:ea typeface="Roboto" charset="0"/>
                <a:cs typeface="Roboto" charset="0"/>
                <a:sym typeface="Roboto"/>
              </a:rPr>
              <a:t>Time</a:t>
            </a:r>
            <a:endParaRPr sz="2500" dirty="0">
              <a:latin typeface="Roboto" charset="0"/>
              <a:ea typeface="Roboto" charset="0"/>
              <a:cs typeface="Roboto" charset="0"/>
              <a:sym typeface="Roboto"/>
            </a:endParaRPr>
          </a:p>
        </p:txBody>
      </p:sp>
      <p:sp>
        <p:nvSpPr>
          <p:cNvPr id="15" name="Shape 121"/>
          <p:cNvSpPr/>
          <p:nvPr/>
        </p:nvSpPr>
        <p:spPr>
          <a:xfrm>
            <a:off x="9414912" y="2399989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 dirty="0"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16" name="Shape 122"/>
          <p:cNvCxnSpPr/>
          <p:nvPr/>
        </p:nvCxnSpPr>
        <p:spPr>
          <a:xfrm rot="10800000">
            <a:off x="8370912" y="2539589"/>
            <a:ext cx="1044000" cy="291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Shape 123"/>
          <p:cNvSpPr/>
          <p:nvPr/>
        </p:nvSpPr>
        <p:spPr>
          <a:xfrm>
            <a:off x="1591806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8" name="Shape 124"/>
          <p:cNvSpPr/>
          <p:nvPr/>
        </p:nvSpPr>
        <p:spPr>
          <a:xfrm>
            <a:off x="2096480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9" name="Shape 125"/>
          <p:cNvSpPr/>
          <p:nvPr/>
        </p:nvSpPr>
        <p:spPr>
          <a:xfrm>
            <a:off x="2601154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0" name="Shape 126"/>
          <p:cNvSpPr/>
          <p:nvPr/>
        </p:nvSpPr>
        <p:spPr>
          <a:xfrm>
            <a:off x="3105829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1" name="Shape 127"/>
          <p:cNvSpPr/>
          <p:nvPr/>
        </p:nvSpPr>
        <p:spPr>
          <a:xfrm>
            <a:off x="3610502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2" name="Shape 128"/>
          <p:cNvSpPr/>
          <p:nvPr/>
        </p:nvSpPr>
        <p:spPr>
          <a:xfrm>
            <a:off x="1087140" y="21267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3" name="Shape 129"/>
          <p:cNvSpPr/>
          <p:nvPr/>
        </p:nvSpPr>
        <p:spPr>
          <a:xfrm>
            <a:off x="582473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4" name="Shape 130"/>
          <p:cNvSpPr/>
          <p:nvPr/>
        </p:nvSpPr>
        <p:spPr>
          <a:xfrm>
            <a:off x="3436788" y="4500221"/>
            <a:ext cx="1210800" cy="1286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r>
              <a:rPr lang="de-DE" sz="1400" dirty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rPr>
              <a:t>Model B</a:t>
            </a:r>
            <a:endParaRPr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5" name="Shape 131"/>
          <p:cNvSpPr/>
          <p:nvPr/>
        </p:nvSpPr>
        <p:spPr>
          <a:xfrm>
            <a:off x="4950821" y="4500221"/>
            <a:ext cx="1580807" cy="1286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r>
              <a:rPr lang="de-DE" sz="1400" dirty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rPr>
              <a:t>Model X</a:t>
            </a:r>
            <a:endParaRPr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26" name="Shape 132"/>
          <p:cNvCxnSpPr>
            <a:endCxn id="28" idx="0"/>
          </p:cNvCxnSpPr>
          <p:nvPr/>
        </p:nvCxnSpPr>
        <p:spPr>
          <a:xfrm rot="5400000">
            <a:off x="2170824" y="3346614"/>
            <a:ext cx="1510939" cy="796274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" name="Shape 133"/>
          <p:cNvCxnSpPr>
            <a:cxnSpLocks/>
            <a:endCxn id="25" idx="0"/>
          </p:cNvCxnSpPr>
          <p:nvPr/>
        </p:nvCxnSpPr>
        <p:spPr>
          <a:xfrm rot="10800000" flipV="1">
            <a:off x="5741224" y="2989281"/>
            <a:ext cx="2125270" cy="1510940"/>
          </a:xfrm>
          <a:prstGeom prst="curvedConnector2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" name="Shape 134"/>
          <p:cNvSpPr/>
          <p:nvPr/>
        </p:nvSpPr>
        <p:spPr>
          <a:xfrm>
            <a:off x="1922755" y="4500221"/>
            <a:ext cx="1210800" cy="1286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r>
              <a:rPr lang="de-DE" sz="1400" dirty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rPr>
              <a:t>Model A </a:t>
            </a:r>
            <a:endParaRPr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29" name="Shape 135"/>
          <p:cNvCxnSpPr/>
          <p:nvPr/>
        </p:nvCxnSpPr>
        <p:spPr>
          <a:xfrm rot="5400000">
            <a:off x="3999402" y="3164923"/>
            <a:ext cx="1484227" cy="118609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" name="TextBox 30"/>
          <p:cNvSpPr txBox="1"/>
          <p:nvPr/>
        </p:nvSpPr>
        <p:spPr>
          <a:xfrm>
            <a:off x="9948614" y="2646523"/>
            <a:ext cx="918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Roboto" charset="0"/>
                <a:ea typeface="Roboto" charset="0"/>
                <a:cs typeface="Roboto" charset="0"/>
              </a:rPr>
              <a:t>Producer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32026" y="3140035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" charset="0"/>
                <a:ea typeface="Roboto" charset="0"/>
                <a:cs typeface="Roboto" charset="0"/>
              </a:rPr>
              <a:t>Distributed Commit Log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048" y="4653021"/>
            <a:ext cx="802665" cy="6840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619" y="4653910"/>
            <a:ext cx="802665" cy="6840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TextBox 35"/>
          <p:cNvSpPr txBox="1"/>
          <p:nvPr/>
        </p:nvSpPr>
        <p:spPr>
          <a:xfrm>
            <a:off x="6722504" y="4500082"/>
            <a:ext cx="57112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Roboto" charset="0"/>
                <a:ea typeface="Roboto" charset="0"/>
                <a:cs typeface="Roboto" charset="0"/>
              </a:rPr>
              <a:t>Different models with same data</a:t>
            </a:r>
          </a:p>
          <a:p>
            <a:pPr algn="ctr"/>
            <a:r>
              <a:rPr lang="en-US" sz="2200" dirty="0">
                <a:latin typeface="Roboto" charset="0"/>
                <a:ea typeface="Roboto" charset="0"/>
                <a:cs typeface="Roboto" charset="0"/>
              </a:rPr>
              <a:t>Different ML frameworks</a:t>
            </a:r>
          </a:p>
          <a:p>
            <a:pPr algn="ctr"/>
            <a:r>
              <a:rPr lang="en-US" sz="2200" dirty="0" err="1">
                <a:latin typeface="Roboto" charset="0"/>
                <a:ea typeface="Roboto" charset="0"/>
                <a:cs typeface="Roboto" charset="0"/>
              </a:rPr>
              <a:t>AutoML</a:t>
            </a:r>
            <a:r>
              <a:rPr lang="en-US" sz="2200" dirty="0">
                <a:latin typeface="Roboto" charset="0"/>
                <a:ea typeface="Roboto" charset="0"/>
                <a:cs typeface="Roboto" charset="0"/>
              </a:rPr>
              <a:t> compatible</a:t>
            </a:r>
          </a:p>
          <a:p>
            <a:pPr algn="ctr"/>
            <a:r>
              <a:rPr lang="en-US" sz="2200" dirty="0">
                <a:latin typeface="Roboto" charset="0"/>
                <a:ea typeface="Roboto" charset="0"/>
                <a:cs typeface="Roboto" charset="0"/>
              </a:rPr>
              <a:t>A/B testing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135" y="4920145"/>
            <a:ext cx="1535095" cy="22347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287583" y="5991444"/>
            <a:ext cx="181492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latin typeface="Roboto" charset="0"/>
                <a:ea typeface="Roboto" charset="0"/>
                <a:cs typeface="Roboto" charset="0"/>
              </a:rPr>
              <a:t>Google Cloud Storage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520413" y="5991444"/>
            <a:ext cx="61587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latin typeface="Roboto" charset="0"/>
                <a:ea typeface="Roboto" charset="0"/>
                <a:cs typeface="Roboto" charset="0"/>
              </a:rPr>
              <a:t>HDFS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81" y="3401645"/>
            <a:ext cx="1265415" cy="63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1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F639106-B3B9-2946-921A-1BCC9AD92843}"/>
              </a:ext>
            </a:extLst>
          </p:cNvPr>
          <p:cNvSpPr/>
          <p:nvPr/>
        </p:nvSpPr>
        <p:spPr>
          <a:xfrm>
            <a:off x="147918" y="1042029"/>
            <a:ext cx="1362270" cy="11233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Read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5E5100-8BFF-1943-8BF2-0797AEF8AB9E}"/>
              </a:ext>
            </a:extLst>
          </p:cNvPr>
          <p:cNvSpPr/>
          <p:nvPr/>
        </p:nvSpPr>
        <p:spPr>
          <a:xfrm>
            <a:off x="2186212" y="1042029"/>
            <a:ext cx="1362270" cy="11233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Preprocess Data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8E0B17-4CCC-1E4E-A6E5-2D0C311C79E3}"/>
              </a:ext>
            </a:extLst>
          </p:cNvPr>
          <p:cNvCxnSpPr>
            <a:cxnSpLocks/>
          </p:cNvCxnSpPr>
          <p:nvPr/>
        </p:nvCxnSpPr>
        <p:spPr>
          <a:xfrm>
            <a:off x="1580624" y="1599025"/>
            <a:ext cx="406845" cy="9326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15771EC-E38B-5741-AE3C-BFF42C8ACCF2}"/>
              </a:ext>
            </a:extLst>
          </p:cNvPr>
          <p:cNvSpPr/>
          <p:nvPr/>
        </p:nvSpPr>
        <p:spPr>
          <a:xfrm>
            <a:off x="4378258" y="1042029"/>
            <a:ext cx="1362270" cy="11233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Model Building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D703A2-7FB2-6846-87BD-6F82DD9D1673}"/>
              </a:ext>
            </a:extLst>
          </p:cNvPr>
          <p:cNvSpPr/>
          <p:nvPr/>
        </p:nvSpPr>
        <p:spPr>
          <a:xfrm>
            <a:off x="6471158" y="1042029"/>
            <a:ext cx="1362270" cy="11233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Model Training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4F8EB2-DE77-D442-886C-48DABDBB8E78}"/>
              </a:ext>
            </a:extLst>
          </p:cNvPr>
          <p:cNvSpPr/>
          <p:nvPr/>
        </p:nvSpPr>
        <p:spPr>
          <a:xfrm>
            <a:off x="8663204" y="1042029"/>
            <a:ext cx="1362270" cy="11233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Model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Saving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5CFEC0-74C8-BF44-A351-3FA0A9D7AB30}"/>
              </a:ext>
            </a:extLst>
          </p:cNvPr>
          <p:cNvSpPr/>
          <p:nvPr/>
        </p:nvSpPr>
        <p:spPr>
          <a:xfrm>
            <a:off x="10756105" y="1042029"/>
            <a:ext cx="1362270" cy="11233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Model Inference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6C660A-124B-8D42-9EB2-C0481C1D4C6C}"/>
              </a:ext>
            </a:extLst>
          </p:cNvPr>
          <p:cNvCxnSpPr>
            <a:cxnSpLocks/>
          </p:cNvCxnSpPr>
          <p:nvPr/>
        </p:nvCxnSpPr>
        <p:spPr>
          <a:xfrm>
            <a:off x="3787251" y="1599025"/>
            <a:ext cx="406845" cy="9326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FCCDE7-D8C9-824A-8B5E-BC6EBA6094EF}"/>
              </a:ext>
            </a:extLst>
          </p:cNvPr>
          <p:cNvCxnSpPr>
            <a:cxnSpLocks/>
          </p:cNvCxnSpPr>
          <p:nvPr/>
        </p:nvCxnSpPr>
        <p:spPr>
          <a:xfrm>
            <a:off x="5911652" y="1599025"/>
            <a:ext cx="406845" cy="9326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4C0D1B-B38F-0A4A-98EA-16F0135E2EEB}"/>
              </a:ext>
            </a:extLst>
          </p:cNvPr>
          <p:cNvCxnSpPr>
            <a:cxnSpLocks/>
          </p:cNvCxnSpPr>
          <p:nvPr/>
        </p:nvCxnSpPr>
        <p:spPr>
          <a:xfrm>
            <a:off x="8044894" y="1599025"/>
            <a:ext cx="406845" cy="9326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F3937AA-ABDA-DA48-BC4D-6FBBC2F8268F}"/>
              </a:ext>
            </a:extLst>
          </p:cNvPr>
          <p:cNvCxnSpPr>
            <a:cxnSpLocks/>
          </p:cNvCxnSpPr>
          <p:nvPr/>
        </p:nvCxnSpPr>
        <p:spPr>
          <a:xfrm>
            <a:off x="10221123" y="1599025"/>
            <a:ext cx="406845" cy="9326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6E688F3-4CFC-8643-8AE7-86CB98E112DA}"/>
              </a:ext>
            </a:extLst>
          </p:cNvPr>
          <p:cNvSpPr/>
          <p:nvPr/>
        </p:nvSpPr>
        <p:spPr>
          <a:xfrm>
            <a:off x="147918" y="2669124"/>
            <a:ext cx="1362270" cy="112331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tf.data</a:t>
            </a:r>
            <a:endParaRPr lang="en-US" sz="16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r>
              <a:rPr lang="en-US" sz="9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(</a:t>
            </a:r>
            <a:r>
              <a:rPr lang="en-US" sz="9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tensorflow_io.kafka</a:t>
            </a:r>
            <a:r>
              <a:rPr lang="en-US" sz="9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8D57EA-3C99-B743-8517-A8EA89DFB441}"/>
              </a:ext>
            </a:extLst>
          </p:cNvPr>
          <p:cNvSpPr/>
          <p:nvPr/>
        </p:nvSpPr>
        <p:spPr>
          <a:xfrm>
            <a:off x="2186212" y="2669124"/>
            <a:ext cx="1362270" cy="112331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tf.data</a:t>
            </a:r>
            <a:endParaRPr lang="en-US" sz="16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F8DC90-75F9-3B44-9DF8-F39B40BF57ED}"/>
              </a:ext>
            </a:extLst>
          </p:cNvPr>
          <p:cNvCxnSpPr>
            <a:cxnSpLocks/>
          </p:cNvCxnSpPr>
          <p:nvPr/>
        </p:nvCxnSpPr>
        <p:spPr>
          <a:xfrm>
            <a:off x="1580624" y="3226120"/>
            <a:ext cx="406845" cy="9326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27FF8E2-5B80-394F-8988-E0651BDE6362}"/>
              </a:ext>
            </a:extLst>
          </p:cNvPr>
          <p:cNvSpPr/>
          <p:nvPr/>
        </p:nvSpPr>
        <p:spPr>
          <a:xfrm>
            <a:off x="4378258" y="2669124"/>
            <a:ext cx="1362270" cy="112331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tf.keras</a:t>
            </a:r>
            <a:endParaRPr lang="en-US" sz="16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tf.estimator</a:t>
            </a:r>
            <a:endParaRPr lang="en-US" sz="16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2B2109-389C-CE4C-B595-7CBAA8492A76}"/>
              </a:ext>
            </a:extLst>
          </p:cNvPr>
          <p:cNvSpPr/>
          <p:nvPr/>
        </p:nvSpPr>
        <p:spPr>
          <a:xfrm>
            <a:off x="6471158" y="2669124"/>
            <a:ext cx="1362270" cy="112331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Eager Execution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Autograph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Distribution Strategy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76C8B6-EE42-2B4F-9A0D-D0161C1A1EAD}"/>
              </a:ext>
            </a:extLst>
          </p:cNvPr>
          <p:cNvSpPr/>
          <p:nvPr/>
        </p:nvSpPr>
        <p:spPr>
          <a:xfrm>
            <a:off x="8663204" y="2669124"/>
            <a:ext cx="1362270" cy="112331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Saved Model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2F785F-1ED4-944D-82EF-574A805C899A}"/>
              </a:ext>
            </a:extLst>
          </p:cNvPr>
          <p:cNvSpPr/>
          <p:nvPr/>
        </p:nvSpPr>
        <p:spPr>
          <a:xfrm>
            <a:off x="10756105" y="2669124"/>
            <a:ext cx="1362270" cy="112331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tf.keras</a:t>
            </a:r>
            <a:r>
              <a:rPr lang="en-US" sz="14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’ </a:t>
            </a:r>
          </a:p>
          <a:p>
            <a:pPr algn="ctr"/>
            <a:r>
              <a:rPr lang="en-US" sz="14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model.predict</a:t>
            </a:r>
            <a:endParaRPr lang="en-US" sz="14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</a:p>
          <a:p>
            <a:pPr algn="ctr"/>
            <a:r>
              <a:rPr lang="en-US" sz="14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Tensorflow</a:t>
            </a:r>
            <a:r>
              <a:rPr lang="en-US" sz="14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Serving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F2C547D-8027-D14B-84C9-042DD19D0877}"/>
              </a:ext>
            </a:extLst>
          </p:cNvPr>
          <p:cNvCxnSpPr>
            <a:cxnSpLocks/>
          </p:cNvCxnSpPr>
          <p:nvPr/>
        </p:nvCxnSpPr>
        <p:spPr>
          <a:xfrm>
            <a:off x="3787251" y="3226120"/>
            <a:ext cx="406845" cy="9326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CAAD72A-5DF0-994B-B994-33B493D049CD}"/>
              </a:ext>
            </a:extLst>
          </p:cNvPr>
          <p:cNvCxnSpPr>
            <a:cxnSpLocks/>
          </p:cNvCxnSpPr>
          <p:nvPr/>
        </p:nvCxnSpPr>
        <p:spPr>
          <a:xfrm>
            <a:off x="5911652" y="3226120"/>
            <a:ext cx="406845" cy="9326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195340-E78A-9840-B5C1-5D27D275F5A6}"/>
              </a:ext>
            </a:extLst>
          </p:cNvPr>
          <p:cNvCxnSpPr>
            <a:cxnSpLocks/>
          </p:cNvCxnSpPr>
          <p:nvPr/>
        </p:nvCxnSpPr>
        <p:spPr>
          <a:xfrm>
            <a:off x="8044894" y="3226120"/>
            <a:ext cx="406845" cy="9326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BE8097-53E7-E144-95BC-7C693A0E51C0}"/>
              </a:ext>
            </a:extLst>
          </p:cNvPr>
          <p:cNvCxnSpPr>
            <a:cxnSpLocks/>
          </p:cNvCxnSpPr>
          <p:nvPr/>
        </p:nvCxnSpPr>
        <p:spPr>
          <a:xfrm>
            <a:off x="10221123" y="3226120"/>
            <a:ext cx="406845" cy="9326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272C531-3B87-2D43-8720-C7602DF6AE0C}"/>
              </a:ext>
            </a:extLst>
          </p:cNvPr>
          <p:cNvSpPr/>
          <p:nvPr/>
        </p:nvSpPr>
        <p:spPr>
          <a:xfrm>
            <a:off x="147918" y="4247450"/>
            <a:ext cx="1362270" cy="112331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Kafka Consumer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Kafka Connect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B8EB075-FB5F-D945-959F-7342AA24979F}"/>
              </a:ext>
            </a:extLst>
          </p:cNvPr>
          <p:cNvSpPr/>
          <p:nvPr/>
        </p:nvSpPr>
        <p:spPr>
          <a:xfrm>
            <a:off x="2186212" y="4247450"/>
            <a:ext cx="1362270" cy="112331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Kafka Streams</a:t>
            </a:r>
          </a:p>
          <a:p>
            <a:pPr algn="ctr"/>
            <a:endParaRPr lang="en-US" sz="15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KSQL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629AB48-A94F-F44B-BF2D-3A27648054DF}"/>
              </a:ext>
            </a:extLst>
          </p:cNvPr>
          <p:cNvCxnSpPr>
            <a:cxnSpLocks/>
          </p:cNvCxnSpPr>
          <p:nvPr/>
        </p:nvCxnSpPr>
        <p:spPr>
          <a:xfrm>
            <a:off x="1580624" y="4804446"/>
            <a:ext cx="406845" cy="932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A01958B-CEED-D344-A8C0-FE9D99E4AE81}"/>
              </a:ext>
            </a:extLst>
          </p:cNvPr>
          <p:cNvSpPr/>
          <p:nvPr/>
        </p:nvSpPr>
        <p:spPr>
          <a:xfrm>
            <a:off x="4378258" y="4247450"/>
            <a:ext cx="1362270" cy="112331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N/A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4AD3E85-1545-FD4A-A54E-63CD2A18A5B7}"/>
              </a:ext>
            </a:extLst>
          </p:cNvPr>
          <p:cNvSpPr/>
          <p:nvPr/>
        </p:nvSpPr>
        <p:spPr>
          <a:xfrm>
            <a:off x="6471158" y="4247450"/>
            <a:ext cx="1362270" cy="112331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N/A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8D4922-DC24-AB48-9682-613180091E74}"/>
              </a:ext>
            </a:extLst>
          </p:cNvPr>
          <p:cNvSpPr/>
          <p:nvPr/>
        </p:nvSpPr>
        <p:spPr>
          <a:xfrm>
            <a:off x="8663204" y="4247450"/>
            <a:ext cx="1362270" cy="112331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N/A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E7D244D-B9C2-9A4D-988A-DF26931E18B3}"/>
              </a:ext>
            </a:extLst>
          </p:cNvPr>
          <p:cNvSpPr/>
          <p:nvPr/>
        </p:nvSpPr>
        <p:spPr>
          <a:xfrm>
            <a:off x="10756105" y="4247450"/>
            <a:ext cx="1362270" cy="112331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Kafka Application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B8C954B-F115-7A4A-921C-287FE98F4238}"/>
              </a:ext>
            </a:extLst>
          </p:cNvPr>
          <p:cNvCxnSpPr>
            <a:cxnSpLocks/>
          </p:cNvCxnSpPr>
          <p:nvPr/>
        </p:nvCxnSpPr>
        <p:spPr>
          <a:xfrm>
            <a:off x="3787251" y="4804446"/>
            <a:ext cx="406845" cy="932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ACF5CBB-00E8-4F4C-B727-A4F81CDFA88B}"/>
              </a:ext>
            </a:extLst>
          </p:cNvPr>
          <p:cNvCxnSpPr>
            <a:cxnSpLocks/>
          </p:cNvCxnSpPr>
          <p:nvPr/>
        </p:nvCxnSpPr>
        <p:spPr>
          <a:xfrm>
            <a:off x="5911652" y="4804446"/>
            <a:ext cx="406845" cy="932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FC84693-DA5A-624E-9ABA-D265CEDFEE47}"/>
              </a:ext>
            </a:extLst>
          </p:cNvPr>
          <p:cNvCxnSpPr>
            <a:cxnSpLocks/>
          </p:cNvCxnSpPr>
          <p:nvPr/>
        </p:nvCxnSpPr>
        <p:spPr>
          <a:xfrm>
            <a:off x="8044894" y="4804446"/>
            <a:ext cx="406845" cy="932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AD9008F-9852-EF4E-B8C3-B3216EBB438F}"/>
              </a:ext>
            </a:extLst>
          </p:cNvPr>
          <p:cNvCxnSpPr>
            <a:cxnSpLocks/>
          </p:cNvCxnSpPr>
          <p:nvPr/>
        </p:nvCxnSpPr>
        <p:spPr>
          <a:xfrm>
            <a:off x="10221123" y="4804446"/>
            <a:ext cx="406845" cy="932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A715CCD-33A5-8245-8E31-5BBC01D083E3}"/>
              </a:ext>
            </a:extLst>
          </p:cNvPr>
          <p:cNvSpPr txBox="1"/>
          <p:nvPr/>
        </p:nvSpPr>
        <p:spPr>
          <a:xfrm>
            <a:off x="317008" y="5815971"/>
            <a:ext cx="238635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00B0F0"/>
                </a:solidFill>
              </a:rPr>
              <a:t>Machine Learning Workflow</a:t>
            </a:r>
          </a:p>
          <a:p>
            <a:r>
              <a:rPr lang="en-US" sz="1500" dirty="0">
                <a:solidFill>
                  <a:srgbClr val="92D050"/>
                </a:solidFill>
              </a:rPr>
              <a:t>TensorFlow Ecosystem</a:t>
            </a:r>
          </a:p>
          <a:p>
            <a:r>
              <a:rPr lang="en-US" sz="1500" dirty="0">
                <a:solidFill>
                  <a:schemeClr val="accent2"/>
                </a:solidFill>
              </a:rPr>
              <a:t>Apache Kafka Ecosystem</a:t>
            </a:r>
          </a:p>
        </p:txBody>
      </p:sp>
    </p:spTree>
    <p:extLst>
      <p:ext uri="{BB962C8B-B14F-4D97-AF65-F5344CB8AC3E}">
        <p14:creationId xmlns:p14="http://schemas.microsoft.com/office/powerpoint/2010/main" val="2244929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2130" y="4041152"/>
            <a:ext cx="1081431" cy="145557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HiveMQ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MQTT Broker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480771" y="4041152"/>
            <a:ext cx="1362270" cy="145557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Elastic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search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829730" y="4041152"/>
            <a:ext cx="1362270" cy="145557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Grafana</a:t>
            </a:r>
            <a:endParaRPr lang="en-US" sz="16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83024" y="4041152"/>
            <a:ext cx="1362270" cy="145557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Kafka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Cluster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42341" y="4041152"/>
            <a:ext cx="1362270" cy="145557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Kafka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Connect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86377" y="1052302"/>
            <a:ext cx="1362270" cy="145557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KSQL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175059" y="4768939"/>
            <a:ext cx="72254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638128" y="4768939"/>
            <a:ext cx="72254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9952965" y="4768939"/>
            <a:ext cx="72254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388837" y="4768939"/>
            <a:ext cx="72254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</p:cNvCxnSpPr>
          <p:nvPr/>
        </p:nvCxnSpPr>
        <p:spPr>
          <a:xfrm flipH="1" flipV="1">
            <a:off x="3855168" y="2685763"/>
            <a:ext cx="282791" cy="121954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</p:cNvCxnSpPr>
          <p:nvPr/>
        </p:nvCxnSpPr>
        <p:spPr>
          <a:xfrm flipH="1">
            <a:off x="5524002" y="2795516"/>
            <a:ext cx="2185286" cy="115557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-12130" y="1957699"/>
            <a:ext cx="1815782" cy="145557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Car Sensors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4174" y="544470"/>
            <a:ext cx="2313454" cy="101566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accent2"/>
                </a:solidFill>
                <a:latin typeface="Roboto" charset="0"/>
                <a:ea typeface="Roboto" charset="0"/>
                <a:cs typeface="Roboto" charset="0"/>
              </a:rPr>
              <a:t>Kafka Ecosystem</a:t>
            </a:r>
          </a:p>
          <a:p>
            <a:endParaRPr lang="en-US" sz="2000" b="1" i="1" dirty="0">
              <a:solidFill>
                <a:schemeClr val="accent1"/>
              </a:solidFill>
              <a:latin typeface="Roboto" charset="0"/>
              <a:ea typeface="Roboto" charset="0"/>
              <a:cs typeface="Roboto" charset="0"/>
            </a:endParaRPr>
          </a:p>
          <a:p>
            <a:r>
              <a:rPr lang="en-US" sz="2000" b="1" i="1" dirty="0">
                <a:solidFill>
                  <a:srgbClr val="92D050"/>
                </a:solidFill>
                <a:latin typeface="Roboto" charset="0"/>
                <a:ea typeface="Roboto" charset="0"/>
                <a:cs typeface="Roboto" charset="0"/>
              </a:rPr>
              <a:t>Other Components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434254" y="1052302"/>
            <a:ext cx="1362270" cy="145557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Real Time </a:t>
            </a:r>
          </a:p>
          <a:p>
            <a:pPr algn="ctr"/>
            <a:r>
              <a:rPr lang="en-US" sz="13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Kafka Streams </a:t>
            </a:r>
          </a:p>
          <a:p>
            <a:pPr algn="ctr"/>
            <a:r>
              <a:rPr lang="en-US" sz="13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Application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11933" y="4378649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(5b) All Data</a:t>
            </a:r>
          </a:p>
        </p:txBody>
      </p:sp>
      <p:sp>
        <p:nvSpPr>
          <p:cNvPr id="24" name="TextBox 23"/>
          <p:cNvSpPr txBox="1"/>
          <p:nvPr/>
        </p:nvSpPr>
        <p:spPr>
          <a:xfrm rot="19964290">
            <a:off x="6314736" y="3178159"/>
            <a:ext cx="1527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(6) Potential Defect</a:t>
            </a:r>
          </a:p>
        </p:txBody>
      </p:sp>
      <p:cxnSp>
        <p:nvCxnSpPr>
          <p:cNvPr id="25" name="Straight Arrow Connector 24"/>
          <p:cNvCxnSpPr>
            <a:cxnSpLocks/>
          </p:cNvCxnSpPr>
          <p:nvPr/>
        </p:nvCxnSpPr>
        <p:spPr>
          <a:xfrm flipV="1">
            <a:off x="5670897" y="2794825"/>
            <a:ext cx="5006658" cy="12509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647" y="2116981"/>
            <a:ext cx="806201" cy="1359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4725129" y="2639418"/>
            <a:ext cx="1249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(3)</a:t>
            </a:r>
          </a:p>
          <a:p>
            <a:pPr algn="ctr"/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Read Data</a:t>
            </a:r>
          </a:p>
          <a:p>
            <a:pPr algn="ctr"/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via</a:t>
            </a:r>
          </a:p>
          <a:p>
            <a:pPr algn="ctr"/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TensorFlow I/O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F787A-A555-0F45-BFFB-311A71B75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80" y="2108543"/>
            <a:ext cx="1312334" cy="590550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7CBBBD2-6FA2-904D-A460-C26D4D725A1A}"/>
              </a:ext>
            </a:extLst>
          </p:cNvPr>
          <p:cNvCxnSpPr>
            <a:cxnSpLocks/>
          </p:cNvCxnSpPr>
          <p:nvPr/>
        </p:nvCxnSpPr>
        <p:spPr>
          <a:xfrm flipV="1">
            <a:off x="4546657" y="2581645"/>
            <a:ext cx="378368" cy="131864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DED83A1E-7D4B-A44F-B0C8-65226B9C2A4A}"/>
              </a:ext>
            </a:extLst>
          </p:cNvPr>
          <p:cNvSpPr/>
          <p:nvPr/>
        </p:nvSpPr>
        <p:spPr>
          <a:xfrm>
            <a:off x="4830948" y="1055539"/>
            <a:ext cx="1362270" cy="145557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TensorFlow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FCF5AF-786A-554A-BC2F-CAE517D21025}"/>
              </a:ext>
            </a:extLst>
          </p:cNvPr>
          <p:cNvSpPr txBox="1"/>
          <p:nvPr/>
        </p:nvSpPr>
        <p:spPr>
          <a:xfrm>
            <a:off x="6249318" y="1263408"/>
            <a:ext cx="1128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Roboto" charset="0"/>
                <a:ea typeface="Roboto" charset="0"/>
                <a:cs typeface="Roboto" charset="0"/>
              </a:rPr>
              <a:t>(4)</a:t>
            </a:r>
          </a:p>
          <a:p>
            <a:pPr algn="ctr"/>
            <a:r>
              <a:rPr lang="en-US" sz="1200" dirty="0">
                <a:solidFill>
                  <a:srgbClr val="7030A0"/>
                </a:solidFill>
                <a:latin typeface="Roboto" charset="0"/>
                <a:ea typeface="Roboto" charset="0"/>
                <a:cs typeface="Roboto" charset="0"/>
              </a:rPr>
              <a:t>Deploy Model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1E5FA34-9304-8041-BC4C-74BBC589ACEF}"/>
              </a:ext>
            </a:extLst>
          </p:cNvPr>
          <p:cNvCxnSpPr>
            <a:cxnSpLocks/>
          </p:cNvCxnSpPr>
          <p:nvPr/>
        </p:nvCxnSpPr>
        <p:spPr>
          <a:xfrm>
            <a:off x="4085053" y="2676985"/>
            <a:ext cx="317172" cy="132395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CE1099D-CFD9-4E40-99F6-E4302E313616}"/>
              </a:ext>
            </a:extLst>
          </p:cNvPr>
          <p:cNvCxnSpPr/>
          <p:nvPr/>
        </p:nvCxnSpPr>
        <p:spPr>
          <a:xfrm>
            <a:off x="6462202" y="1889877"/>
            <a:ext cx="722547" cy="0"/>
          </a:xfrm>
          <a:prstGeom prst="straightConnector1">
            <a:avLst/>
          </a:prstGeom>
          <a:ln w="762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CF9B0F9-7402-5045-B950-46D35BBF4EE7}"/>
              </a:ext>
            </a:extLst>
          </p:cNvPr>
          <p:cNvSpPr txBox="1"/>
          <p:nvPr/>
        </p:nvSpPr>
        <p:spPr>
          <a:xfrm rot="20814522">
            <a:off x="7655089" y="2898399"/>
            <a:ext cx="2481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(7a) Alert Driver (e.g. Mobile App)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900599-0590-4542-982C-368C3E955B98}"/>
              </a:ext>
            </a:extLst>
          </p:cNvPr>
          <p:cNvSpPr txBox="1"/>
          <p:nvPr/>
        </p:nvSpPr>
        <p:spPr>
          <a:xfrm>
            <a:off x="2835660" y="2988238"/>
            <a:ext cx="971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(2)</a:t>
            </a:r>
          </a:p>
          <a:p>
            <a:pPr algn="ctr"/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Preprocess</a:t>
            </a:r>
          </a:p>
          <a:p>
            <a:pPr algn="ctr"/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Data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D3EA452-B451-F645-83FB-75662C622D70}"/>
              </a:ext>
            </a:extLst>
          </p:cNvPr>
          <p:cNvCxnSpPr>
            <a:cxnSpLocks/>
          </p:cNvCxnSpPr>
          <p:nvPr/>
        </p:nvCxnSpPr>
        <p:spPr>
          <a:xfrm flipH="1">
            <a:off x="5524002" y="2569281"/>
            <a:ext cx="2185286" cy="115557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FFFC716-B760-8D41-923B-04B358D11DA7}"/>
              </a:ext>
            </a:extLst>
          </p:cNvPr>
          <p:cNvSpPr txBox="1"/>
          <p:nvPr/>
        </p:nvSpPr>
        <p:spPr>
          <a:xfrm rot="19964290">
            <a:off x="5807815" y="2805718"/>
            <a:ext cx="176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(5a) Consume car data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68BC5C0-28F8-CB42-81C5-8D2D52155450}"/>
              </a:ext>
            </a:extLst>
          </p:cNvPr>
          <p:cNvSpPr/>
          <p:nvPr/>
        </p:nvSpPr>
        <p:spPr>
          <a:xfrm>
            <a:off x="7435730" y="2229543"/>
            <a:ext cx="1362270" cy="289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TensorFlow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FD165BF-4A64-2F4D-A5B5-2D052683F022}"/>
              </a:ext>
            </a:extLst>
          </p:cNvPr>
          <p:cNvSpPr/>
          <p:nvPr/>
        </p:nvSpPr>
        <p:spPr>
          <a:xfrm>
            <a:off x="1969502" y="4041152"/>
            <a:ext cx="1081431" cy="145557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MQTT Connector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Kafka Connect 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or 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Confluent Proxy 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or </a:t>
            </a:r>
          </a:p>
          <a:p>
            <a:pPr algn="ctr"/>
            <a:r>
              <a:rPr lang="en-US" sz="9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HiveMQ</a:t>
            </a:r>
            <a:r>
              <a:rPr lang="en-US" sz="9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Plugin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20C24A-1CE6-5C41-B39C-EDF81124C318}"/>
              </a:ext>
            </a:extLst>
          </p:cNvPr>
          <p:cNvCxnSpPr/>
          <p:nvPr/>
        </p:nvCxnSpPr>
        <p:spPr>
          <a:xfrm>
            <a:off x="3143439" y="4768939"/>
            <a:ext cx="72254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8A3E372-6A95-004E-A31F-75A3DDD72455}"/>
              </a:ext>
            </a:extLst>
          </p:cNvPr>
          <p:cNvCxnSpPr>
            <a:cxnSpLocks/>
          </p:cNvCxnSpPr>
          <p:nvPr/>
        </p:nvCxnSpPr>
        <p:spPr>
          <a:xfrm>
            <a:off x="571780" y="3510860"/>
            <a:ext cx="0" cy="48062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241CACD-AC59-D449-A56B-8591E4E7C1D9}"/>
              </a:ext>
            </a:extLst>
          </p:cNvPr>
          <p:cNvCxnSpPr/>
          <p:nvPr/>
        </p:nvCxnSpPr>
        <p:spPr>
          <a:xfrm>
            <a:off x="3101786" y="5226139"/>
            <a:ext cx="72254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190C6C9-D9C0-5247-8CC3-23A3AC1ABFB0}"/>
              </a:ext>
            </a:extLst>
          </p:cNvPr>
          <p:cNvCxnSpPr/>
          <p:nvPr/>
        </p:nvCxnSpPr>
        <p:spPr>
          <a:xfrm>
            <a:off x="1114971" y="5226139"/>
            <a:ext cx="72254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CB8FCED-9477-0042-A9F0-6618FE21A27D}"/>
              </a:ext>
            </a:extLst>
          </p:cNvPr>
          <p:cNvSpPr txBox="1"/>
          <p:nvPr/>
        </p:nvSpPr>
        <p:spPr>
          <a:xfrm>
            <a:off x="911405" y="5557066"/>
            <a:ext cx="10999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(7b) Alert Car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162FB20-80D5-BE4C-B81D-50A7496DABE9}"/>
              </a:ext>
            </a:extLst>
          </p:cNvPr>
          <p:cNvSpPr txBox="1"/>
          <p:nvPr/>
        </p:nvSpPr>
        <p:spPr>
          <a:xfrm>
            <a:off x="3032911" y="4198625"/>
            <a:ext cx="981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(1) </a:t>
            </a:r>
          </a:p>
          <a:p>
            <a:pPr algn="ctr"/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Ingest Data</a:t>
            </a:r>
          </a:p>
        </p:txBody>
      </p:sp>
    </p:spTree>
    <p:extLst>
      <p:ext uri="{BB962C8B-B14F-4D97-AF65-F5344CB8AC3E}">
        <p14:creationId xmlns:p14="http://schemas.microsoft.com/office/powerpoint/2010/main" val="20202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" y="4531659"/>
            <a:ext cx="7086600" cy="23263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0" tIns="0" rIns="0" bIns="0" anchor="ctr"/>
          <a:lstStyle/>
          <a:p>
            <a:pPr>
              <a:buClrTx/>
            </a:pPr>
            <a:r>
              <a:rPr lang="en-US" sz="2800" dirty="0">
                <a:solidFill>
                  <a:srgbClr val="FFFFFF"/>
                </a:solidFill>
                <a:latin typeface="Avenir 65 Medium" charset="0"/>
                <a:ea typeface="ＭＳ Ｐゴシック" charset="0"/>
                <a:cs typeface=""/>
                <a:sym typeface="Avenir 65 Medium" charset="0"/>
              </a:rPr>
              <a:t>	Kai Waehner</a:t>
            </a:r>
          </a:p>
          <a:p>
            <a:pPr>
              <a:buClrTx/>
            </a:pPr>
            <a:r>
              <a:rPr lang="en-US" sz="1200" dirty="0">
                <a:solidFill>
                  <a:srgbClr val="FFFFFF"/>
                </a:solidFill>
                <a:latin typeface="Avenir 65 Medium" charset="0"/>
                <a:ea typeface="ＭＳ Ｐゴシック" charset="0"/>
                <a:cs typeface=""/>
                <a:sym typeface="Avenir 65 Medium" charset="0"/>
              </a:rPr>
              <a:t>	</a:t>
            </a:r>
          </a:p>
          <a:p>
            <a:pPr>
              <a:buClrTx/>
            </a:pPr>
            <a:r>
              <a:rPr lang="en-US" sz="1200" dirty="0">
                <a:solidFill>
                  <a:srgbClr val="FFFFFF"/>
                </a:solidFill>
                <a:latin typeface="Avenir 65 Medium" charset="0"/>
                <a:ea typeface="ＭＳ Ｐゴシック" charset="0"/>
                <a:cs typeface=""/>
                <a:sym typeface="Avenir 65 Medium" charset="0"/>
              </a:rPr>
              <a:t>	</a:t>
            </a:r>
            <a:r>
              <a:rPr lang="en-US" sz="1400" dirty="0">
                <a:solidFill>
                  <a:srgbClr val="FFFFFF"/>
                </a:solidFill>
                <a:latin typeface="Avenir 65 Medium" charset="0"/>
                <a:ea typeface="ＭＳ Ｐゴシック" charset="0"/>
                <a:cs typeface=""/>
                <a:sym typeface="Avenir 65 Medium" charset="0"/>
              </a:rPr>
              <a:t>Technology Evangelist</a:t>
            </a:r>
          </a:p>
          <a:p>
            <a:pPr>
              <a:buClrTx/>
            </a:pPr>
            <a:endParaRPr lang="en-US" sz="1400" dirty="0">
              <a:solidFill>
                <a:srgbClr val="FFFFFF"/>
              </a:solidFill>
              <a:latin typeface="Avenir 65 Medium" charset="0"/>
              <a:ea typeface="ＭＳ Ｐゴシック" charset="0"/>
              <a:cs typeface=""/>
              <a:sym typeface="Avenir 65 Medium" charset="0"/>
            </a:endParaRPr>
          </a:p>
          <a:p>
            <a:pPr>
              <a:buClrTx/>
            </a:pPr>
            <a:r>
              <a:rPr lang="en-US" sz="1400" dirty="0">
                <a:solidFill>
                  <a:srgbClr val="FFFFFF"/>
                </a:solidFill>
                <a:latin typeface="Avenir 65 Medium" charset="0"/>
                <a:ea typeface="ＭＳ Ｐゴシック" charset="0"/>
                <a:cs typeface=""/>
                <a:sym typeface="Avenir 65 Medium" charset="0"/>
              </a:rPr>
              <a:t>	kontakt@kai-waehner.de</a:t>
            </a:r>
          </a:p>
          <a:p>
            <a:pPr>
              <a:buClrTx/>
            </a:pPr>
            <a:r>
              <a:rPr lang="en-US" sz="1400" dirty="0">
                <a:solidFill>
                  <a:srgbClr val="FFFFFF"/>
                </a:solidFill>
                <a:latin typeface="Avenir 65 Medium" charset="0"/>
                <a:ea typeface="ＭＳ Ｐゴシック" charset="0"/>
                <a:cs typeface=""/>
                <a:sym typeface="Avenir 65 Medium" charset="0"/>
              </a:rPr>
              <a:t>	@</a:t>
            </a:r>
            <a:r>
              <a:rPr lang="en-US" sz="1400" dirty="0" err="1">
                <a:solidFill>
                  <a:srgbClr val="FFFFFF"/>
                </a:solidFill>
                <a:latin typeface="Avenir 65 Medium" charset="0"/>
                <a:ea typeface="ＭＳ Ｐゴシック" charset="0"/>
                <a:cs typeface=""/>
                <a:sym typeface="Avenir 65 Medium" charset="0"/>
              </a:rPr>
              <a:t>KaiWaehner</a:t>
            </a:r>
            <a:endParaRPr lang="en-US" sz="1400" dirty="0">
              <a:solidFill>
                <a:srgbClr val="FFFFFF"/>
              </a:solidFill>
              <a:latin typeface="Avenir 65 Medium" charset="0"/>
              <a:ea typeface="ＭＳ Ｐゴシック" charset="0"/>
              <a:cs typeface=""/>
              <a:sym typeface="Avenir 65 Medium" charset="0"/>
            </a:endParaRPr>
          </a:p>
          <a:p>
            <a:pPr>
              <a:buClrTx/>
            </a:pPr>
            <a:r>
              <a:rPr lang="en-US" sz="1400" dirty="0">
                <a:solidFill>
                  <a:srgbClr val="FFFFFF"/>
                </a:solidFill>
                <a:latin typeface="Avenir 65 Medium" charset="0"/>
                <a:ea typeface="ＭＳ Ｐゴシック" charset="0"/>
                <a:cs typeface=""/>
                <a:sym typeface="Avenir 65 Medium" charset="0"/>
              </a:rPr>
              <a:t>	</a:t>
            </a:r>
            <a:r>
              <a:rPr lang="en-US" sz="1400" dirty="0" err="1">
                <a:solidFill>
                  <a:srgbClr val="FFFFFF"/>
                </a:solidFill>
                <a:latin typeface="Avenir 65 Medium" charset="0"/>
                <a:ea typeface="ＭＳ Ｐゴシック" charset="0"/>
                <a:cs typeface=""/>
                <a:sym typeface="Avenir 65 Medium" charset="0"/>
              </a:rPr>
              <a:t>www.kai-waehner.de</a:t>
            </a:r>
            <a:endParaRPr lang="en-US" sz="1400" dirty="0">
              <a:solidFill>
                <a:srgbClr val="FFFFFF"/>
              </a:solidFill>
              <a:latin typeface="Avenir 65 Medium" charset="0"/>
              <a:ea typeface="ＭＳ Ｐゴシック" charset="0"/>
              <a:cs typeface=""/>
              <a:sym typeface="Avenir 65 Medium" charset="0"/>
            </a:endParaRPr>
          </a:p>
          <a:p>
            <a:pPr>
              <a:buClrTx/>
            </a:pPr>
            <a:r>
              <a:rPr lang="en-US" sz="1400" dirty="0">
                <a:solidFill>
                  <a:srgbClr val="FFFFFF"/>
                </a:solidFill>
                <a:latin typeface="Avenir 65 Medium" charset="0"/>
                <a:ea typeface="ＭＳ Ｐゴシック" charset="0"/>
                <a:cs typeface=""/>
                <a:sym typeface="Avenir 65 Medium" charset="0"/>
              </a:rPr>
              <a:t>	</a:t>
            </a:r>
            <a:r>
              <a:rPr lang="en-US" sz="1400" dirty="0" err="1">
                <a:solidFill>
                  <a:srgbClr val="FFFFFF"/>
                </a:solidFill>
                <a:latin typeface="Avenir 65 Medium" charset="0"/>
                <a:ea typeface="ＭＳ Ｐゴシック" charset="0"/>
                <a:cs typeface=""/>
                <a:sym typeface="Avenir 65 Medium" charset="0"/>
              </a:rPr>
              <a:t>www.confluent.io</a:t>
            </a:r>
            <a:endParaRPr lang="en-US" sz="1400" dirty="0">
              <a:solidFill>
                <a:srgbClr val="FFFFFF"/>
              </a:solidFill>
              <a:latin typeface="Avenir 65 Medium" charset="0"/>
              <a:ea typeface="ＭＳ Ｐゴシック" charset="0"/>
              <a:cs typeface=""/>
              <a:sym typeface="Avenir 65 Medium" charset="0"/>
            </a:endParaRPr>
          </a:p>
          <a:p>
            <a:pPr>
              <a:buClrTx/>
            </a:pPr>
            <a:r>
              <a:rPr lang="en-US" sz="1400" dirty="0">
                <a:solidFill>
                  <a:srgbClr val="FFFFFF"/>
                </a:solidFill>
                <a:latin typeface="Avenir 65 Medium" charset="0"/>
                <a:ea typeface="ＭＳ Ｐゴシック" charset="0"/>
                <a:cs typeface=""/>
                <a:sym typeface="Avenir 65 Medium" charset="0"/>
              </a:rPr>
              <a:t>	LinkedIn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69" y="82927"/>
            <a:ext cx="4660900" cy="1397000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506012" y="2157647"/>
            <a:ext cx="7522234" cy="1931274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  <a:buNone/>
            </a:pPr>
            <a:r>
              <a:rPr lang="en-US" sz="5000" dirty="0">
                <a:solidFill>
                  <a:srgbClr val="7C7C7C">
                    <a:lumMod val="75000"/>
                  </a:srgbClr>
                </a:solidFill>
              </a:rPr>
              <a:t>Questions? Feedback?</a:t>
            </a:r>
          </a:p>
          <a:p>
            <a:pPr>
              <a:buClrTx/>
              <a:buFontTx/>
              <a:buNone/>
            </a:pPr>
            <a:r>
              <a:rPr lang="en-US" sz="5000" dirty="0">
                <a:solidFill>
                  <a:srgbClr val="7C7C7C">
                    <a:lumMod val="75000"/>
                  </a:srgbClr>
                </a:solidFill>
              </a:rPr>
              <a:t>Let’s connect!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A96F13-4E95-4D48-B27C-263C30E19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664" y="4766641"/>
            <a:ext cx="2468336" cy="184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4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268</Words>
  <Application>Microsoft Macintosh PowerPoint</Application>
  <PresentationFormat>Widescreen</PresentationFormat>
  <Paragraphs>134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Avenir 65 Medium</vt:lpstr>
      <vt:lpstr>Calibri</vt:lpstr>
      <vt:lpstr>Calibri Light</vt:lpstr>
      <vt:lpstr>Roboto</vt:lpstr>
      <vt:lpstr>Office Theme</vt:lpstr>
      <vt:lpstr>Streaming Machine Learning from IoT Devices with HiveMQ, Apache Kafka and TensorFLow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Replayability — a log never forgets!</dc:title>
  <dc:creator>Microsoft Office User</dc:creator>
  <cp:lastModifiedBy>Microsoft Office User</cp:lastModifiedBy>
  <cp:revision>30</cp:revision>
  <dcterms:created xsi:type="dcterms:W3CDTF">2019-05-16T12:52:25Z</dcterms:created>
  <dcterms:modified xsi:type="dcterms:W3CDTF">2019-05-20T07:18:55Z</dcterms:modified>
</cp:coreProperties>
</file>